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</p:sldMasterIdLst>
  <p:notesMasterIdLst>
    <p:notesMasterId r:id="rId15"/>
  </p:notesMasterIdLst>
  <p:sldIdLst>
    <p:sldId id="256" r:id="rId5"/>
    <p:sldId id="260" r:id="rId6"/>
    <p:sldId id="264" r:id="rId7"/>
    <p:sldId id="262" r:id="rId8"/>
    <p:sldId id="266" r:id="rId9"/>
    <p:sldId id="267" r:id="rId10"/>
    <p:sldId id="265" r:id="rId11"/>
    <p:sldId id="263" r:id="rId12"/>
    <p:sldId id="258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7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pisolodskikh\Desktop\&#1053;&#1072;&#1089;&#1090;&#1088;&#1086;&#1081;&#1082;&#1072;%20&#1056;&#1050;&#105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3;&#1057;&#1042;%20&#1082;&#1086;&#1084;&#1087;&#1091;&#1082;&#1090;&#1077;&#1088;\Desktop\&#1050;&#1086;&#1085;&#1092;&#1077;&#1088;&#1077;&#1085;&#1094;&#1080;&#1103;\&#1053;&#1072;&#1089;&#1090;&#1088;&#1086;&#1081;&#1082;&#1072;%20&#1056;&#1050;&#105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3;&#1057;&#1042;%20&#1082;&#1086;&#1084;&#1087;&#1091;&#1082;&#1090;&#1077;&#1088;\Desktop\&#1050;&#1086;&#1085;&#1092;&#1077;&#1088;&#1077;&#1085;&#1094;&#1080;&#1103;\&#1056;&#1072;&#1089;&#1095;&#1077;&#1090;%20&#1052;&#1055;&#1044;%20&#1076;&#1083;&#1103;%20&#1056;&#1043;&#104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2304797808535379"/>
          <c:y val="7.5580671486414439E-2"/>
          <c:w val="0.73775405551953699"/>
          <c:h val="0.80034857238084711"/>
        </c:manualLayout>
      </c:layout>
      <c:scatterChart>
        <c:scatterStyle val="smoothMarker"/>
        <c:ser>
          <c:idx val="0"/>
          <c:order val="0"/>
          <c:tx>
            <c:v>Моделирование методом Монте-Карло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4"/>
            <c:spPr>
              <a:noFill/>
              <a:ln w="19050">
                <a:solidFill>
                  <a:schemeClr val="tx1"/>
                </a:solidFill>
              </a:ln>
              <a:effectLst/>
            </c:spPr>
          </c:marker>
          <c:xVal>
            <c:numRef>
              <c:f>Лист1!$H$104:$H$123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Лист1!$Q$104:$Q$123</c:f>
              <c:numCache>
                <c:formatCode>General</c:formatCode>
                <c:ptCount val="20"/>
                <c:pt idx="0">
                  <c:v>1.3042813615906357</c:v>
                </c:pt>
                <c:pt idx="1">
                  <c:v>1.2860487726798484</c:v>
                </c:pt>
                <c:pt idx="2">
                  <c:v>1.2683118723634359</c:v>
                </c:pt>
                <c:pt idx="3">
                  <c:v>1.2437546411772278</c:v>
                </c:pt>
                <c:pt idx="4">
                  <c:v>1.2189742794500418</c:v>
                </c:pt>
                <c:pt idx="5">
                  <c:v>1.1777823585818461</c:v>
                </c:pt>
                <c:pt idx="6">
                  <c:v>1.1442047157778306</c:v>
                </c:pt>
                <c:pt idx="7">
                  <c:v>1.0979049149206979</c:v>
                </c:pt>
                <c:pt idx="8">
                  <c:v>1.052427703537578</c:v>
                </c:pt>
                <c:pt idx="9">
                  <c:v>1</c:v>
                </c:pt>
                <c:pt idx="10">
                  <c:v>0.95428260232002871</c:v>
                </c:pt>
                <c:pt idx="11">
                  <c:v>0.9053637543051527</c:v>
                </c:pt>
                <c:pt idx="12">
                  <c:v>0.86221958712785451</c:v>
                </c:pt>
                <c:pt idx="13">
                  <c:v>0.81642039427810764</c:v>
                </c:pt>
                <c:pt idx="14">
                  <c:v>0.77626313098231348</c:v>
                </c:pt>
                <c:pt idx="15">
                  <c:v>0.73676962410463365</c:v>
                </c:pt>
                <c:pt idx="16">
                  <c:v>0.70690058528958111</c:v>
                </c:pt>
                <c:pt idx="17">
                  <c:v>0.67437652080207888</c:v>
                </c:pt>
                <c:pt idx="18">
                  <c:v>0.64716250765947603</c:v>
                </c:pt>
                <c:pt idx="19">
                  <c:v>0.6172934688444226</c:v>
                </c:pt>
              </c:numCache>
            </c:numRef>
          </c:yVal>
          <c:smooth val="1"/>
        </c:ser>
        <c:ser>
          <c:idx val="1"/>
          <c:order val="1"/>
          <c:tx>
            <c:v>Экспериментальные значения</c:v>
          </c:tx>
          <c:spPr>
            <a:ln w="19050" cap="rnd">
              <a:noFill/>
              <a:round/>
            </a:ln>
            <a:effectLst/>
          </c:spPr>
          <c:marker>
            <c:symbol val="x"/>
            <c:size val="7"/>
            <c:spPr>
              <a:noFill/>
              <a:ln w="19050">
                <a:solidFill>
                  <a:schemeClr val="tx1"/>
                </a:solidFill>
              </a:ln>
              <a:effectLst/>
            </c:spPr>
          </c:marker>
          <c:errBars>
            <c:errDir val="x"/>
            <c:errBarType val="both"/>
            <c:errValType val="percentage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plus>
              <c:numRef>
                <c:f>Лист1!$U$96:$U$98</c:f>
                <c:numCache>
                  <c:formatCode>General</c:formatCode>
                  <c:ptCount val="3"/>
                  <c:pt idx="0">
                    <c:v>1.3857631340579721E-2</c:v>
                  </c:pt>
                  <c:pt idx="1">
                    <c:v>2.9679043005568048E-2</c:v>
                  </c:pt>
                  <c:pt idx="2">
                    <c:v>2.200022986744319E-2</c:v>
                  </c:pt>
                </c:numCache>
              </c:numRef>
            </c:plus>
            <c:minus>
              <c:numRef>
                <c:f>Лист1!$V$96:$V$98</c:f>
                <c:numCache>
                  <c:formatCode>General</c:formatCode>
                  <c:ptCount val="3"/>
                  <c:pt idx="0">
                    <c:v>1.3857631340579721E-2</c:v>
                  </c:pt>
                  <c:pt idx="1">
                    <c:v>2.9679043005568048E-2</c:v>
                  </c:pt>
                  <c:pt idx="2">
                    <c:v>2.200022986744319E-2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Лист1!$H$96:$H$98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10</c:v>
                </c:pt>
              </c:numCache>
            </c:numRef>
          </c:xVal>
          <c:yVal>
            <c:numRef>
              <c:f>Лист1!$R$96:$R$98</c:f>
              <c:numCache>
                <c:formatCode>General</c:formatCode>
                <c:ptCount val="3"/>
                <c:pt idx="0">
                  <c:v>1.309172321258526</c:v>
                </c:pt>
                <c:pt idx="1">
                  <c:v>1.2596740811339764</c:v>
                </c:pt>
                <c:pt idx="2">
                  <c:v>0.98357814124861431</c:v>
                </c:pt>
              </c:numCache>
            </c:numRef>
          </c:yVal>
          <c:smooth val="1"/>
        </c:ser>
        <c:axId val="66664320"/>
        <c:axId val="66678784"/>
      </c:scatterChart>
      <c:valAx>
        <c:axId val="66664320"/>
        <c:scaling>
          <c:orientation val="minMax"/>
          <c:max val="20"/>
          <c:min val="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Площадь</a:t>
                </a:r>
                <a:r>
                  <a:rPr lang="ru-RU" sz="1200" b="1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источников, </a:t>
                </a:r>
                <a:r>
                  <a:rPr lang="ru-RU" sz="1200" b="1" i="0" baseline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см</a:t>
                </a:r>
                <a:r>
                  <a:rPr lang="ru-RU" sz="1200" b="1" i="0" baseline="30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12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40432933001991261"/>
              <c:y val="0.93992420981002112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ru-RU"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6678784"/>
        <c:crosses val="autoZero"/>
        <c:crossBetween val="midCat"/>
        <c:majorUnit val="2"/>
      </c:valAx>
      <c:valAx>
        <c:axId val="66678784"/>
        <c:scaling>
          <c:orientation val="minMax"/>
          <c:max val="1.4"/>
          <c:min val="0.60000000000000053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ru-RU" sz="12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200" b="1" i="0" u="none" strike="noStrike" kern="120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Чувствительность относительно </a:t>
                </a:r>
              </a:p>
              <a:p>
                <a:pPr algn="ctr" rtl="0">
                  <a:defRPr lang="ru-RU" sz="12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200" b="1" i="0" u="none" strike="noStrike" kern="120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источников площадью </a:t>
                </a:r>
                <a:r>
                  <a:rPr lang="ru-RU" sz="1200" b="1" i="0" u="none" strike="noStrike" kern="12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10 см</a:t>
                </a:r>
                <a:r>
                  <a:rPr lang="ru-RU" sz="1200" b="1" i="0" u="none" strike="noStrike" kern="12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</a:p>
            </c:rich>
          </c:tx>
          <c:layout>
            <c:manualLayout>
              <c:xMode val="edge"/>
              <c:yMode val="edge"/>
              <c:x val="5.5567033592684521E-2"/>
              <c:y val="0.20498156454838348"/>
            </c:manualLayout>
          </c:layout>
          <c:spPr>
            <a:noFill/>
            <a:ln>
              <a:noFill/>
            </a:ln>
            <a:effectLst/>
          </c:spPr>
        </c:title>
        <c:numFmt formatCode="#,##0.00" sourceLinked="0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ru-RU"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6664320"/>
        <c:crosses val="autoZero"/>
        <c:crossBetween val="midCat"/>
        <c:majorUnit val="5.0000000000000044E-2"/>
        <c:minorUnit val="2.5000000000000022E-2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algn="ctr" rtl="0">
              <a:defRPr lang="ru-RU"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ctr" rtl="0">
              <a:defRPr lang="ru-RU"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732432317261555"/>
          <c:y val="7.778367507776919E-2"/>
          <c:w val="0.33905536371149048"/>
          <c:h val="0.1929553039893702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1890208239952921"/>
          <c:y val="3.1863820686590397E-2"/>
          <c:w val="0.74703417372526937"/>
          <c:h val="0.85205833611080295"/>
        </c:manualLayout>
      </c:layout>
      <c:scatterChart>
        <c:scatterStyle val="smoothMarker"/>
        <c:ser>
          <c:idx val="0"/>
          <c:order val="0"/>
          <c:tx>
            <c:v>ОА Бета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0"/>
            <c:spPr>
              <a:noFill/>
              <a:ln w="25400">
                <a:solidFill>
                  <a:schemeClr val="tx1"/>
                </a:solidFill>
              </a:ln>
              <a:effectLst/>
            </c:spPr>
          </c:marker>
          <c:xVal>
            <c:numRef>
              <c:f>Лист1!$C$138:$C$157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Лист1!$G$138:$G$157</c:f>
              <c:numCache>
                <c:formatCode>0.00E+00</c:formatCode>
                <c:ptCount val="20"/>
                <c:pt idx="0">
                  <c:v>46070</c:v>
                </c:pt>
                <c:pt idx="1">
                  <c:v>46470</c:v>
                </c:pt>
                <c:pt idx="2">
                  <c:v>47310</c:v>
                </c:pt>
                <c:pt idx="3">
                  <c:v>48990</c:v>
                </c:pt>
                <c:pt idx="4">
                  <c:v>49040</c:v>
                </c:pt>
                <c:pt idx="5">
                  <c:v>45290</c:v>
                </c:pt>
                <c:pt idx="6">
                  <c:v>51980.000000000007</c:v>
                </c:pt>
                <c:pt idx="7">
                  <c:v>44760</c:v>
                </c:pt>
                <c:pt idx="8">
                  <c:v>43830</c:v>
                </c:pt>
                <c:pt idx="9">
                  <c:v>47170</c:v>
                </c:pt>
                <c:pt idx="10">
                  <c:v>46120</c:v>
                </c:pt>
                <c:pt idx="11">
                  <c:v>45270</c:v>
                </c:pt>
                <c:pt idx="12">
                  <c:v>44970</c:v>
                </c:pt>
                <c:pt idx="13">
                  <c:v>46900.000000000007</c:v>
                </c:pt>
                <c:pt idx="14">
                  <c:v>47779.999999999993</c:v>
                </c:pt>
                <c:pt idx="15">
                  <c:v>48710.000000000007</c:v>
                </c:pt>
                <c:pt idx="16">
                  <c:v>46300</c:v>
                </c:pt>
                <c:pt idx="17">
                  <c:v>44820</c:v>
                </c:pt>
                <c:pt idx="18">
                  <c:v>50900</c:v>
                </c:pt>
                <c:pt idx="19">
                  <c:v>45010</c:v>
                </c:pt>
              </c:numCache>
            </c:numRef>
          </c:yVal>
          <c:smooth val="1"/>
        </c:ser>
        <c:ser>
          <c:idx val="1"/>
          <c:order val="1"/>
          <c:tx>
            <c:v>Среднее значение ОА бета</c:v>
          </c:tx>
          <c:spPr>
            <a:ln w="254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Лист1!$C$138:$C$157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Лист1!$E$138:$E$157</c:f>
              <c:numCache>
                <c:formatCode>0.00E+00</c:formatCode>
                <c:ptCount val="20"/>
                <c:pt idx="0">
                  <c:v>47000</c:v>
                </c:pt>
                <c:pt idx="1">
                  <c:v>47000</c:v>
                </c:pt>
                <c:pt idx="2">
                  <c:v>47000</c:v>
                </c:pt>
                <c:pt idx="3">
                  <c:v>47000</c:v>
                </c:pt>
                <c:pt idx="4">
                  <c:v>47000</c:v>
                </c:pt>
                <c:pt idx="5">
                  <c:v>47000</c:v>
                </c:pt>
                <c:pt idx="6">
                  <c:v>47000</c:v>
                </c:pt>
                <c:pt idx="7">
                  <c:v>47000</c:v>
                </c:pt>
                <c:pt idx="8">
                  <c:v>47000</c:v>
                </c:pt>
                <c:pt idx="9">
                  <c:v>47000</c:v>
                </c:pt>
                <c:pt idx="10">
                  <c:v>47000</c:v>
                </c:pt>
                <c:pt idx="11">
                  <c:v>47000</c:v>
                </c:pt>
                <c:pt idx="12">
                  <c:v>47000</c:v>
                </c:pt>
                <c:pt idx="13">
                  <c:v>47000</c:v>
                </c:pt>
                <c:pt idx="14">
                  <c:v>47000</c:v>
                </c:pt>
                <c:pt idx="15">
                  <c:v>47000</c:v>
                </c:pt>
                <c:pt idx="16">
                  <c:v>47000</c:v>
                </c:pt>
                <c:pt idx="17">
                  <c:v>47000</c:v>
                </c:pt>
                <c:pt idx="18">
                  <c:v>47000</c:v>
                </c:pt>
                <c:pt idx="19">
                  <c:v>47000</c:v>
                </c:pt>
              </c:numCache>
            </c:numRef>
          </c:yVal>
          <c:smooth val="1"/>
        </c:ser>
        <c:ser>
          <c:idx val="2"/>
          <c:order val="2"/>
          <c:tx>
            <c:v>ОА Альфа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9"/>
            <c:spPr>
              <a:noFill/>
              <a:ln w="19050">
                <a:solidFill>
                  <a:schemeClr val="tx1"/>
                </a:solidFill>
              </a:ln>
              <a:effectLst/>
            </c:spPr>
          </c:marker>
          <c:xVal>
            <c:numRef>
              <c:f>Лист1!$C$138:$C$157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Лист1!$L$138:$L$157</c:f>
              <c:numCache>
                <c:formatCode>0.00E+00</c:formatCode>
                <c:ptCount val="20"/>
                <c:pt idx="0">
                  <c:v>15500</c:v>
                </c:pt>
                <c:pt idx="1">
                  <c:v>15900</c:v>
                </c:pt>
                <c:pt idx="2">
                  <c:v>15800</c:v>
                </c:pt>
                <c:pt idx="3">
                  <c:v>16200.000000000002</c:v>
                </c:pt>
                <c:pt idx="4">
                  <c:v>17000</c:v>
                </c:pt>
                <c:pt idx="5">
                  <c:v>14100</c:v>
                </c:pt>
                <c:pt idx="6">
                  <c:v>16500</c:v>
                </c:pt>
                <c:pt idx="7">
                  <c:v>15600</c:v>
                </c:pt>
                <c:pt idx="8">
                  <c:v>15200</c:v>
                </c:pt>
                <c:pt idx="9">
                  <c:v>16100.000000000002</c:v>
                </c:pt>
                <c:pt idx="10">
                  <c:v>15300</c:v>
                </c:pt>
                <c:pt idx="11">
                  <c:v>16400</c:v>
                </c:pt>
                <c:pt idx="12">
                  <c:v>17800</c:v>
                </c:pt>
                <c:pt idx="13">
                  <c:v>16600</c:v>
                </c:pt>
                <c:pt idx="14">
                  <c:v>15300</c:v>
                </c:pt>
                <c:pt idx="15">
                  <c:v>13700.000000000002</c:v>
                </c:pt>
                <c:pt idx="16">
                  <c:v>17600</c:v>
                </c:pt>
                <c:pt idx="17">
                  <c:v>16100.000000000002</c:v>
                </c:pt>
                <c:pt idx="18">
                  <c:v>16500</c:v>
                </c:pt>
                <c:pt idx="19">
                  <c:v>17400</c:v>
                </c:pt>
              </c:numCache>
            </c:numRef>
          </c:yVal>
          <c:smooth val="1"/>
        </c:ser>
        <c:ser>
          <c:idx val="3"/>
          <c:order val="3"/>
          <c:tx>
            <c:v>Среднее значение ОА альфа</c:v>
          </c:tx>
          <c:spPr>
            <a:ln w="254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Лист1!$C$138:$C$157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Лист1!$J$138:$J$157</c:f>
              <c:numCache>
                <c:formatCode>0.00E+00</c:formatCode>
                <c:ptCount val="20"/>
                <c:pt idx="0">
                  <c:v>15645</c:v>
                </c:pt>
                <c:pt idx="1">
                  <c:v>15645</c:v>
                </c:pt>
                <c:pt idx="2">
                  <c:v>15645</c:v>
                </c:pt>
                <c:pt idx="3">
                  <c:v>15645</c:v>
                </c:pt>
                <c:pt idx="4">
                  <c:v>15645</c:v>
                </c:pt>
                <c:pt idx="5">
                  <c:v>15645</c:v>
                </c:pt>
                <c:pt idx="6">
                  <c:v>15645</c:v>
                </c:pt>
                <c:pt idx="7">
                  <c:v>15645</c:v>
                </c:pt>
                <c:pt idx="8">
                  <c:v>15645</c:v>
                </c:pt>
                <c:pt idx="9">
                  <c:v>15645</c:v>
                </c:pt>
                <c:pt idx="10">
                  <c:v>15645</c:v>
                </c:pt>
                <c:pt idx="11">
                  <c:v>15645</c:v>
                </c:pt>
                <c:pt idx="12">
                  <c:v>15645</c:v>
                </c:pt>
                <c:pt idx="13">
                  <c:v>15645</c:v>
                </c:pt>
                <c:pt idx="14">
                  <c:v>15645</c:v>
                </c:pt>
                <c:pt idx="15">
                  <c:v>15645</c:v>
                </c:pt>
                <c:pt idx="16">
                  <c:v>15645</c:v>
                </c:pt>
                <c:pt idx="17">
                  <c:v>15645</c:v>
                </c:pt>
                <c:pt idx="18">
                  <c:v>15645</c:v>
                </c:pt>
                <c:pt idx="19">
                  <c:v>15645</c:v>
                </c:pt>
              </c:numCache>
            </c:numRef>
          </c:yVal>
          <c:smooth val="1"/>
        </c:ser>
        <c:axId val="67063808"/>
        <c:axId val="67065728"/>
      </c:scatterChart>
      <c:valAx>
        <c:axId val="67063808"/>
        <c:scaling>
          <c:orientation val="minMax"/>
          <c:max val="2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Номер измерений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7065728"/>
        <c:crosses val="autoZero"/>
        <c:crossBetween val="midCat"/>
        <c:majorUnit val="2"/>
      </c:valAx>
      <c:valAx>
        <c:axId val="67065728"/>
        <c:scaling>
          <c:orientation val="minMax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Объемная активность, воспроизводимая</a:t>
                </a:r>
                <a:r>
                  <a:rPr lang="ru-RU" sz="14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4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400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эталоном</a:t>
                </a:r>
                <a:r>
                  <a:rPr lang="ru-RU" sz="14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Бк/м</a:t>
                </a:r>
                <a:r>
                  <a:rPr lang="ru-RU" sz="1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3.5962798514085931E-2"/>
              <c:y val="0.11711059882235302"/>
            </c:manualLayout>
          </c:layout>
          <c:spPr>
            <a:noFill/>
            <a:ln>
              <a:noFill/>
            </a:ln>
            <a:effectLst/>
          </c:spPr>
        </c:title>
        <c:numFmt formatCode="0.0E+00" sourceLinked="0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7063808"/>
        <c:crosses val="autoZero"/>
        <c:crossBetween val="midCat"/>
        <c:majorUnit val="50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476962968354783"/>
          <c:y val="0.29998680702144248"/>
          <c:w val="0.39076740515421687"/>
          <c:h val="0.2650529570788433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scatterChart>
        <c:scatterStyle val="smoothMarker"/>
        <c:ser>
          <c:idx val="0"/>
          <c:order val="0"/>
          <c:tx>
            <c:v>Чувствительный канал</c:v>
          </c:tx>
          <c:spPr>
            <a:ln>
              <a:noFill/>
            </a:ln>
          </c:spPr>
          <c:marker>
            <c:symbol val="circle"/>
            <c:size val="3"/>
            <c:spPr>
              <a:noFill/>
            </c:spPr>
          </c:marker>
          <c:xVal>
            <c:numRef>
              <c:f>Лист1!$G$98:$G$143</c:f>
              <c:numCache>
                <c:formatCode>0.00E+00</c:formatCode>
                <c:ptCount val="46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  <c:pt idx="10">
                  <c:v>20000</c:v>
                </c:pt>
                <c:pt idx="11">
                  <c:v>30000</c:v>
                </c:pt>
                <c:pt idx="12">
                  <c:v>40000</c:v>
                </c:pt>
                <c:pt idx="13">
                  <c:v>50000</c:v>
                </c:pt>
                <c:pt idx="14">
                  <c:v>60000</c:v>
                </c:pt>
                <c:pt idx="15">
                  <c:v>70000</c:v>
                </c:pt>
                <c:pt idx="16">
                  <c:v>80000</c:v>
                </c:pt>
                <c:pt idx="17">
                  <c:v>90000</c:v>
                </c:pt>
                <c:pt idx="18">
                  <c:v>100000</c:v>
                </c:pt>
                <c:pt idx="19">
                  <c:v>200000</c:v>
                </c:pt>
                <c:pt idx="20">
                  <c:v>300000</c:v>
                </c:pt>
                <c:pt idx="21">
                  <c:v>400000</c:v>
                </c:pt>
                <c:pt idx="22">
                  <c:v>500000</c:v>
                </c:pt>
                <c:pt idx="23">
                  <c:v>600000</c:v>
                </c:pt>
                <c:pt idx="24">
                  <c:v>700000</c:v>
                </c:pt>
                <c:pt idx="25">
                  <c:v>800000</c:v>
                </c:pt>
                <c:pt idx="26">
                  <c:v>900000</c:v>
                </c:pt>
                <c:pt idx="27">
                  <c:v>1000000</c:v>
                </c:pt>
                <c:pt idx="28">
                  <c:v>2000000</c:v>
                </c:pt>
                <c:pt idx="29">
                  <c:v>3000000</c:v>
                </c:pt>
                <c:pt idx="30">
                  <c:v>4000000</c:v>
                </c:pt>
                <c:pt idx="31">
                  <c:v>5000000</c:v>
                </c:pt>
                <c:pt idx="32">
                  <c:v>6000000</c:v>
                </c:pt>
                <c:pt idx="33">
                  <c:v>7000000</c:v>
                </c:pt>
                <c:pt idx="34">
                  <c:v>8000000</c:v>
                </c:pt>
                <c:pt idx="35">
                  <c:v>9000000</c:v>
                </c:pt>
                <c:pt idx="36">
                  <c:v>10000000</c:v>
                </c:pt>
                <c:pt idx="37">
                  <c:v>20000000</c:v>
                </c:pt>
                <c:pt idx="38">
                  <c:v>30000000</c:v>
                </c:pt>
                <c:pt idx="39">
                  <c:v>40000000</c:v>
                </c:pt>
                <c:pt idx="40">
                  <c:v>50000000</c:v>
                </c:pt>
                <c:pt idx="41">
                  <c:v>60000000</c:v>
                </c:pt>
                <c:pt idx="42">
                  <c:v>70000000</c:v>
                </c:pt>
                <c:pt idx="43">
                  <c:v>80000000</c:v>
                </c:pt>
                <c:pt idx="44">
                  <c:v>90000000</c:v>
                </c:pt>
                <c:pt idx="45">
                  <c:v>100000000</c:v>
                </c:pt>
              </c:numCache>
            </c:numRef>
          </c:xVal>
          <c:yVal>
            <c:numRef>
              <c:f>Лист1!$H$98:$H$143</c:f>
              <c:numCache>
                <c:formatCode>0.00E+00</c:formatCode>
                <c:ptCount val="4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20</c:v>
                </c:pt>
                <c:pt idx="11">
                  <c:v>30</c:v>
                </c:pt>
                <c:pt idx="12">
                  <c:v>40</c:v>
                </c:pt>
                <c:pt idx="13">
                  <c:v>50</c:v>
                </c:pt>
                <c:pt idx="14">
                  <c:v>60</c:v>
                </c:pt>
                <c:pt idx="15">
                  <c:v>70</c:v>
                </c:pt>
                <c:pt idx="16">
                  <c:v>80</c:v>
                </c:pt>
                <c:pt idx="17">
                  <c:v>90</c:v>
                </c:pt>
                <c:pt idx="18">
                  <c:v>100</c:v>
                </c:pt>
                <c:pt idx="19">
                  <c:v>200</c:v>
                </c:pt>
                <c:pt idx="20">
                  <c:v>300</c:v>
                </c:pt>
                <c:pt idx="21">
                  <c:v>400</c:v>
                </c:pt>
                <c:pt idx="22">
                  <c:v>500</c:v>
                </c:pt>
                <c:pt idx="23">
                  <c:v>600</c:v>
                </c:pt>
                <c:pt idx="24">
                  <c:v>700</c:v>
                </c:pt>
                <c:pt idx="25">
                  <c:v>800</c:v>
                </c:pt>
                <c:pt idx="26">
                  <c:v>900</c:v>
                </c:pt>
                <c:pt idx="27">
                  <c:v>1000</c:v>
                </c:pt>
                <c:pt idx="28">
                  <c:v>2000</c:v>
                </c:pt>
                <c:pt idx="29">
                  <c:v>3000</c:v>
                </c:pt>
                <c:pt idx="30">
                  <c:v>4000</c:v>
                </c:pt>
                <c:pt idx="31">
                  <c:v>5000</c:v>
                </c:pt>
                <c:pt idx="32">
                  <c:v>6000</c:v>
                </c:pt>
                <c:pt idx="33">
                  <c:v>7000</c:v>
                </c:pt>
                <c:pt idx="34">
                  <c:v>8000</c:v>
                </c:pt>
                <c:pt idx="35">
                  <c:v>9000</c:v>
                </c:pt>
                <c:pt idx="36">
                  <c:v>10000</c:v>
                </c:pt>
                <c:pt idx="37">
                  <c:v>20000</c:v>
                </c:pt>
                <c:pt idx="38">
                  <c:v>30000</c:v>
                </c:pt>
                <c:pt idx="39">
                  <c:v>40000</c:v>
                </c:pt>
                <c:pt idx="40">
                  <c:v>50000</c:v>
                </c:pt>
                <c:pt idx="41">
                  <c:v>60000</c:v>
                </c:pt>
                <c:pt idx="42">
                  <c:v>70000</c:v>
                </c:pt>
                <c:pt idx="43">
                  <c:v>80000</c:v>
                </c:pt>
                <c:pt idx="44">
                  <c:v>90000</c:v>
                </c:pt>
                <c:pt idx="45">
                  <c:v>100000</c:v>
                </c:pt>
              </c:numCache>
            </c:numRef>
          </c:yVal>
          <c:smooth val="1"/>
        </c:ser>
        <c:ser>
          <c:idx val="1"/>
          <c:order val="1"/>
          <c:tx>
            <c:v>Грубый канал</c:v>
          </c:tx>
          <c:spPr>
            <a:ln>
              <a:noFill/>
            </a:ln>
          </c:spPr>
          <c:marker>
            <c:symbol val="square"/>
            <c:size val="3"/>
            <c:spPr>
              <a:noFill/>
            </c:spPr>
          </c:marker>
          <c:xVal>
            <c:numRef>
              <c:f>Лист1!$M$98:$M$114</c:f>
              <c:numCache>
                <c:formatCode>0.00E+00</c:formatCode>
                <c:ptCount val="17"/>
                <c:pt idx="0">
                  <c:v>1000000000000</c:v>
                </c:pt>
                <c:pt idx="1">
                  <c:v>500000000000</c:v>
                </c:pt>
                <c:pt idx="2">
                  <c:v>250000000000</c:v>
                </c:pt>
                <c:pt idx="3">
                  <c:v>125000000000</c:v>
                </c:pt>
                <c:pt idx="4">
                  <c:v>62500000000</c:v>
                </c:pt>
                <c:pt idx="5">
                  <c:v>31250000000</c:v>
                </c:pt>
                <c:pt idx="6">
                  <c:v>15625000000</c:v>
                </c:pt>
                <c:pt idx="7">
                  <c:v>7812500000</c:v>
                </c:pt>
                <c:pt idx="8">
                  <c:v>3906250000</c:v>
                </c:pt>
                <c:pt idx="9">
                  <c:v>1953125000</c:v>
                </c:pt>
                <c:pt idx="10">
                  <c:v>976562500</c:v>
                </c:pt>
                <c:pt idx="11">
                  <c:v>488281250</c:v>
                </c:pt>
                <c:pt idx="12">
                  <c:v>244140625</c:v>
                </c:pt>
                <c:pt idx="13">
                  <c:v>122070312.5</c:v>
                </c:pt>
                <c:pt idx="14">
                  <c:v>61035156.25</c:v>
                </c:pt>
                <c:pt idx="15">
                  <c:v>30517578.125</c:v>
                </c:pt>
                <c:pt idx="16">
                  <c:v>15258789.0625</c:v>
                </c:pt>
              </c:numCache>
            </c:numRef>
          </c:xVal>
          <c:yVal>
            <c:numRef>
              <c:f>Лист1!$N$98:$N$114</c:f>
              <c:numCache>
                <c:formatCode>0.00E+00</c:formatCode>
                <c:ptCount val="17"/>
                <c:pt idx="0">
                  <c:v>100000</c:v>
                </c:pt>
                <c:pt idx="1">
                  <c:v>50000</c:v>
                </c:pt>
                <c:pt idx="2">
                  <c:v>25000</c:v>
                </c:pt>
                <c:pt idx="3">
                  <c:v>12500</c:v>
                </c:pt>
                <c:pt idx="4">
                  <c:v>6250</c:v>
                </c:pt>
                <c:pt idx="5">
                  <c:v>3125</c:v>
                </c:pt>
                <c:pt idx="6">
                  <c:v>1562.5</c:v>
                </c:pt>
                <c:pt idx="7">
                  <c:v>781.25</c:v>
                </c:pt>
                <c:pt idx="8">
                  <c:v>390.625</c:v>
                </c:pt>
                <c:pt idx="9">
                  <c:v>195.3125</c:v>
                </c:pt>
                <c:pt idx="10">
                  <c:v>97.65625</c:v>
                </c:pt>
                <c:pt idx="11">
                  <c:v>48.828125000000014</c:v>
                </c:pt>
                <c:pt idx="12">
                  <c:v>24.4140625</c:v>
                </c:pt>
                <c:pt idx="13">
                  <c:v>12.20703125</c:v>
                </c:pt>
                <c:pt idx="14">
                  <c:v>6.1035156249999973</c:v>
                </c:pt>
                <c:pt idx="15">
                  <c:v>3.0517578125</c:v>
                </c:pt>
                <c:pt idx="16">
                  <c:v>1.52587890625</c:v>
                </c:pt>
              </c:numCache>
            </c:numRef>
          </c:yVal>
          <c:smooth val="1"/>
        </c:ser>
        <c:axId val="67112320"/>
        <c:axId val="67114880"/>
      </c:scatterChart>
      <c:valAx>
        <c:axId val="67112320"/>
        <c:scaling>
          <c:logBase val="10"/>
          <c:orientation val="minMax"/>
          <c:min val="10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/>
                  <a:t>Объемная активность, Бк/м</a:t>
                </a:r>
                <a:r>
                  <a:rPr lang="ru-RU" baseline="30000" dirty="0"/>
                  <a:t>3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.0E+00" sourceLinked="0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800"/>
            </a:pPr>
            <a:endParaRPr lang="ru-RU"/>
          </a:p>
        </c:txPr>
        <c:crossAx val="67114880"/>
        <c:crosses val="autoZero"/>
        <c:crossBetween val="midCat"/>
        <c:minorUnit val="100"/>
      </c:valAx>
      <c:valAx>
        <c:axId val="67114880"/>
        <c:scaling>
          <c:logBase val="10"/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ru-RU" sz="900" dirty="0"/>
                  <a:t>Скорость счета, с</a:t>
                </a:r>
                <a:r>
                  <a:rPr lang="ru-RU" sz="900" baseline="30000" dirty="0"/>
                  <a:t>-1</a:t>
                </a:r>
                <a:r>
                  <a:rPr lang="ru-RU" sz="900" dirty="0"/>
                  <a:t> (условно)</a:t>
                </a:r>
              </a:p>
            </c:rich>
          </c:tx>
          <c:layout>
            <c:manualLayout>
              <c:xMode val="edge"/>
              <c:yMode val="edge"/>
              <c:x val="2.0350302957791014E-2"/>
              <c:y val="7.0547716920342216E-2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0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800"/>
            </a:pPr>
            <a:endParaRPr lang="ru-RU"/>
          </a:p>
        </c:txPr>
        <c:crossAx val="671123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128365123173469"/>
          <c:y val="0.30625694367292539"/>
          <c:w val="0.2133231541524627"/>
          <c:h val="0.22653883867976021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sz="800"/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D74A5-7631-45BA-9CC0-62750C1773ED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6CF3E-3F4F-4DE8-8992-07AC4580EA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306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6CF3E-3F4F-4DE8-8992-07AC4580EA9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9576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6CF3E-3F4F-4DE8-8992-07AC4580EA9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360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6CF3E-3F4F-4DE8-8992-07AC4580EA9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5253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6CF3E-3F4F-4DE8-8992-07AC4580EA9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525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D4CE-BFFF-4645-8038-AB5EAB5EF168}" type="datetime1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СОЗДАВАЯ БЕЗОПАСНОЕ БУДУЩЕЕ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2A5B-FD6A-4609-B465-05CDEE728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619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CAC-8E70-4793-A018-BDEEF554D1D3}" type="datetime1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СОЗДАВАЯ БЕЗОПАСНОЕ БУДУЩЕЕ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2A5B-FD6A-4609-B465-05CDEE728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93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8E08-D1D6-4F9D-B177-A27DA6D85EB2}" type="datetime1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СОЗДАВАЯ БЕЗОПАСНОЕ БУДУЩЕЕ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2A5B-FD6A-4609-B465-05CDEE728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457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F8BA-A9B6-4C7B-8CD8-4FBA1664ED17}" type="datetime1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СОЗДАВАЯ БЕЗОПАСНОЕ БУДУЩЕЕ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2A5B-FD6A-4609-B465-05CDEE728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858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5546-0676-4199-B3D6-874CEF78AF0A}" type="datetime1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СОЗДАВАЯ БЕЗОПАСНОЕ БУДУЩЕЕ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2A5B-FD6A-4609-B465-05CDEE728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560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34D1-5972-44A4-B022-686D571F56A0}" type="datetime1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СОЗДАВАЯ БЕЗОПАСНОЕ БУДУЩЕЕ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2A5B-FD6A-4609-B465-05CDEE728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967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03AC-A9D9-472C-8306-02BB443E2FEB}" type="datetime1">
              <a:rPr lang="ru-RU" smtClean="0"/>
              <a:pPr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СОЗДАВАЯ БЕЗОПАСНОЕ БУДУЩЕЕ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2A5B-FD6A-4609-B465-05CDEE728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539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AF6B-73E3-4E83-B8A2-BA42F071D7BC}" type="datetime1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СОЗДАВАЯ БЕЗОПАСНОЕ БУДУЩЕЕ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2A5B-FD6A-4609-B465-05CDEE728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4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7285-F9D3-4407-8055-B3CC5C62B104}" type="datetime1">
              <a:rPr lang="ru-RU" smtClean="0"/>
              <a:pPr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СОЗДАВАЯ БЕЗОПАСНОЕ БУДУЩЕЕ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2A5B-FD6A-4609-B465-05CDEE728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909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922B-ECBB-491A-B0EF-D3242EC3C32F}" type="datetime1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СОЗДАВАЯ БЕЗОПАСНОЕ БУДУЩЕЕ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2A5B-FD6A-4609-B465-05CDEE728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631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2D36-18E2-460C-800D-7D51FB95C890}" type="datetime1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СОЗДАВАЯ БЕЗОПАСНОЕ БУДУЩЕЕ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2A5B-FD6A-4609-B465-05CDEE728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075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7E1B0-46A6-484F-8545-93BF3404953F}" type="datetime1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СОЗДАВАЯ БЕЗОПАСНОЕ БУДУЩЕЕ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92A5B-FD6A-4609-B465-05CDEE728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808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0771"/>
            <a:ext cx="9144000" cy="51172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5896" y="641079"/>
            <a:ext cx="486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kern="1300" spc="100" dirty="0" smtClean="0">
                <a:solidFill>
                  <a:schemeClr val="tx2"/>
                </a:solidFill>
                <a:latin typeface="FuturaFuturis" pitchFamily="34" charset="0"/>
              </a:rPr>
              <a:t>“</a:t>
            </a:r>
            <a:r>
              <a:rPr lang="ru-RU" sz="2400" kern="1300" spc="100" dirty="0" smtClean="0">
                <a:solidFill>
                  <a:schemeClr val="tx2"/>
                </a:solidFill>
                <a:latin typeface="FuturaFuturis" pitchFamily="34" charset="0"/>
              </a:rPr>
              <a:t>СОЗДАВАЯ БЕЗОПАСНОЕ БУДУЩЕЕ</a:t>
            </a:r>
            <a:r>
              <a:rPr lang="en-US" sz="2400" kern="1300" spc="100" dirty="0" smtClean="0">
                <a:solidFill>
                  <a:schemeClr val="tx2"/>
                </a:solidFill>
                <a:latin typeface="FuturaFuturis" pitchFamily="34" charset="0"/>
              </a:rPr>
              <a:t>”</a:t>
            </a:r>
            <a:endParaRPr lang="ru-RU" sz="2400" kern="1300" spc="100" dirty="0">
              <a:solidFill>
                <a:schemeClr val="tx2"/>
              </a:solidFill>
              <a:latin typeface="FuturaFuturis" pitchFamily="34" charset="0"/>
            </a:endParaRPr>
          </a:p>
        </p:txBody>
      </p:sp>
      <p:pic>
        <p:nvPicPr>
          <p:cNvPr id="1026" name="Picture 2" descr="C:\Users\uvbueva\Desktop\логотип и брендбук\Обновленный логотип\Логотип_СНИИП_кирилическое начертание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" y="692696"/>
            <a:ext cx="3384376" cy="779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8031" y="1916832"/>
            <a:ext cx="8867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FuturaFuturisLight" pitchFamily="34" charset="0"/>
              </a:rPr>
              <a:t>Усовершенствованные </a:t>
            </a:r>
            <a:r>
              <a:rPr lang="ru-RU" sz="2800" dirty="0">
                <a:solidFill>
                  <a:schemeClr val="bg1"/>
                </a:solidFill>
                <a:latin typeface="FuturaFuturisLight" pitchFamily="34" charset="0"/>
              </a:rPr>
              <a:t>методы воспроизведения и передачи единицы объемной активности </a:t>
            </a:r>
            <a:endParaRPr lang="ru-RU" sz="2800" dirty="0" smtClean="0">
              <a:solidFill>
                <a:schemeClr val="bg1"/>
              </a:solidFill>
              <a:latin typeface="FuturaFuturisLight" pitchFamily="34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FuturaFuturisLight" pitchFamily="34" charset="0"/>
              </a:rPr>
              <a:t>инертных </a:t>
            </a:r>
            <a:r>
              <a:rPr lang="ru-RU" sz="2800" dirty="0">
                <a:solidFill>
                  <a:schemeClr val="bg1"/>
                </a:solidFill>
                <a:latin typeface="FuturaFuturisLight" pitchFamily="34" charset="0"/>
              </a:rPr>
              <a:t>газов и искусственных </a:t>
            </a:r>
            <a:r>
              <a:rPr lang="ru-RU" sz="2800" dirty="0" smtClean="0">
                <a:solidFill>
                  <a:schemeClr val="bg1"/>
                </a:solidFill>
                <a:latin typeface="FuturaFuturisLight" pitchFamily="34" charset="0"/>
              </a:rPr>
              <a:t>аэрозолей</a:t>
            </a:r>
            <a:endParaRPr lang="ru-RU" sz="2800" dirty="0">
              <a:solidFill>
                <a:schemeClr val="bg1"/>
              </a:solidFill>
              <a:latin typeface="FuturaFuturisLigh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425" y="576403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uturaFuturisLight" pitchFamily="34" charset="0"/>
              </a:rPr>
              <a:t>Докладчик: </a:t>
            </a:r>
          </a:p>
          <a:p>
            <a:r>
              <a:rPr lang="ru-RU" dirty="0">
                <a:solidFill>
                  <a:schemeClr val="bg1"/>
                </a:solidFill>
                <a:latin typeface="FuturaFuturisLight" pitchFamily="34" charset="0"/>
              </a:rPr>
              <a:t>Ведущий инженер-радиохимик </a:t>
            </a:r>
          </a:p>
          <a:p>
            <a:r>
              <a:rPr lang="ru-RU" dirty="0">
                <a:solidFill>
                  <a:schemeClr val="bg1"/>
                </a:solidFill>
                <a:latin typeface="FuturaFuturisLight" pitchFamily="34" charset="0"/>
              </a:rPr>
              <a:t>П.И. Солодских</a:t>
            </a:r>
          </a:p>
        </p:txBody>
      </p:sp>
    </p:spTree>
    <p:extLst>
      <p:ext uri="{BB962C8B-B14F-4D97-AF65-F5344CB8AC3E}">
        <p14:creationId xmlns="" xmlns:p14="http://schemas.microsoft.com/office/powerpoint/2010/main" val="34002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0296" y="6237312"/>
            <a:ext cx="2895600" cy="365125"/>
          </a:xfrm>
        </p:spPr>
        <p:txBody>
          <a:bodyPr/>
          <a:lstStyle/>
          <a:p>
            <a:pPr algn="l"/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СОЗДАВАЯ БЕЗОПАСНОЕ БУДУЩЕЕ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FuturaFuturis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27584" y="623731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27584" y="91224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37771" y="6309320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accent1">
                    <a:lumMod val="75000"/>
                  </a:schemeClr>
                </a:solidFill>
                <a:latin typeface="FuturaFuturisLight" pitchFamily="34" charset="0"/>
              </a:rPr>
              <a:t>АО «СНИИП»</a:t>
            </a:r>
            <a:endParaRPr lang="ru-RU" sz="800" dirty="0">
              <a:solidFill>
                <a:schemeClr val="accent1">
                  <a:lumMod val="75000"/>
                </a:schemeClr>
              </a:solidFill>
              <a:latin typeface="FuturaFuturisLight" pitchFamily="34" charset="0"/>
            </a:endParaRPr>
          </a:p>
        </p:txBody>
      </p:sp>
      <p:pic>
        <p:nvPicPr>
          <p:cNvPr id="2050" name="Picture 2" descr="C:\Users\uvbueva\Desktop\логотип и брендбук\Обновленный логотип\Логотип_СНИИП_кирилическое начертание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0019"/>
            <a:ext cx="1944216" cy="447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ижний колонтитул 4"/>
          <p:cNvSpPr txBox="1">
            <a:spLocks/>
          </p:cNvSpPr>
          <p:nvPr/>
        </p:nvSpPr>
        <p:spPr>
          <a:xfrm>
            <a:off x="2771800" y="324699"/>
            <a:ext cx="6264696" cy="46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РАЗДЕЛ: «Создание нового эталона ОА инертных газов»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FuturaFuturi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7744" y="2996952"/>
            <a:ext cx="4804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98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740296" y="62373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СОЗДАВАЯ БЕЗОПАСНОЕ БУДУЩЕЕ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FuturaFuturis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584" y="623731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27584" y="91224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37771" y="6309320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accent1">
                    <a:lumMod val="75000"/>
                  </a:schemeClr>
                </a:solidFill>
                <a:latin typeface="FuturaFuturisLight" pitchFamily="34" charset="0"/>
              </a:rPr>
              <a:t>АО «СНИИП»</a:t>
            </a:r>
            <a:endParaRPr lang="ru-RU" sz="800" dirty="0">
              <a:solidFill>
                <a:schemeClr val="accent1">
                  <a:lumMod val="75000"/>
                </a:schemeClr>
              </a:solidFill>
              <a:latin typeface="FuturaFuturisLight" pitchFamily="34" charset="0"/>
            </a:endParaRPr>
          </a:p>
        </p:txBody>
      </p:sp>
      <p:pic>
        <p:nvPicPr>
          <p:cNvPr id="4098" name="Picture 2" descr="C:\Users\uvbueva\Desktop\логотип и брендбук\Обновленный логотип\Логотип_СНИИП_кирилическое начертание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87" y="307849"/>
            <a:ext cx="1944013" cy="447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ижний колонтитул 4"/>
          <p:cNvSpPr txBox="1">
            <a:spLocks/>
          </p:cNvSpPr>
          <p:nvPr/>
        </p:nvSpPr>
        <p:spPr>
          <a:xfrm>
            <a:off x="2771800" y="307848"/>
            <a:ext cx="6264696" cy="46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РАЗДЕЛ: «Введение»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FuturaFuturis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068966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Метрологическое обеспечение средств измерений ОА инертных газов и искусственных аэрозолей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3880" y="3010620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Усовершенствован эталон единицы ОА искусственных радиоактивных аэрозолей ВЭТ 39-1-2005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010620"/>
            <a:ext cx="4464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 новый эталон единицы ОА нуклидов в бета-активных газах на базе стенда ИРГ-01Р и устройства детектирования УДГБ-46Р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>
            <a:endCxn id="9" idx="0"/>
          </p:cNvCxnSpPr>
          <p:nvPr/>
        </p:nvCxnSpPr>
        <p:spPr>
          <a:xfrm flipH="1">
            <a:off x="2188096" y="2056680"/>
            <a:ext cx="1087760" cy="953940"/>
          </a:xfrm>
          <a:prstGeom prst="straightConnector1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11" idx="0"/>
          </p:cNvCxnSpPr>
          <p:nvPr/>
        </p:nvCxnSpPr>
        <p:spPr>
          <a:xfrm>
            <a:off x="5760132" y="2056680"/>
            <a:ext cx="1044116" cy="953940"/>
          </a:xfrm>
          <a:prstGeom prst="straightConnector1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790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740296" y="62373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СОЗДАВАЯ БЕЗОПАСНОЕ БУДУЩЕЕ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FuturaFuturis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584" y="623731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27584" y="91224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37771" y="6309320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accent1">
                    <a:lumMod val="75000"/>
                  </a:schemeClr>
                </a:solidFill>
                <a:latin typeface="FuturaFuturisLight" pitchFamily="34" charset="0"/>
              </a:rPr>
              <a:t>АО «СНИИП»</a:t>
            </a:r>
            <a:endParaRPr lang="ru-RU" sz="800" dirty="0">
              <a:solidFill>
                <a:schemeClr val="accent1">
                  <a:lumMod val="75000"/>
                </a:schemeClr>
              </a:solidFill>
              <a:latin typeface="FuturaFuturisLight" pitchFamily="34" charset="0"/>
            </a:endParaRPr>
          </a:p>
        </p:txBody>
      </p:sp>
      <p:pic>
        <p:nvPicPr>
          <p:cNvPr id="4098" name="Picture 2" descr="C:\Users\uvbueva\Desktop\логотип и брендбук\Обновленный логотип\Логотип_СНИИП_кирилическое начертание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87" y="307849"/>
            <a:ext cx="1944013" cy="447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ижний колонтитул 4"/>
          <p:cNvSpPr txBox="1">
            <a:spLocks/>
          </p:cNvSpPr>
          <p:nvPr/>
        </p:nvSpPr>
        <p:spPr>
          <a:xfrm>
            <a:off x="2771800" y="307848"/>
            <a:ext cx="6264696" cy="46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РАЗДЕЛ: «Совершенствование ВЭТ 39-1-2005»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FuturaFuturis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80694"/>
            <a:ext cx="5398677" cy="40490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23954" y="990942"/>
            <a:ext cx="6912768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Вторичный эталон единицы ОА искусственных радиоактивных аэрозолей ВЭТ 39-1-2005:</a:t>
            </a:r>
          </a:p>
          <a:p>
            <a:pPr algn="ctr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46994"/>
            <a:ext cx="357687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Диапазоны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воспроизводимой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ОА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альфа-активных аэрозолей:</a:t>
            </a: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3,3∙10</a:t>
            </a:r>
            <a:r>
              <a:rPr lang="ru-RU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3,7∙10</a:t>
            </a:r>
            <a:r>
              <a:rPr lang="ru-RU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Бк/м</a:t>
            </a:r>
            <a:r>
              <a:rPr lang="ru-RU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  <a:p>
            <a:pPr>
              <a:spcAft>
                <a:spcPts val="0"/>
              </a:spcAft>
            </a:pPr>
            <a:r>
              <a:rPr lang="ru-RU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baseline="30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бета-активных аэрозолей:</a:t>
            </a: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5,4 до 1,8∙10</a:t>
            </a:r>
            <a:r>
              <a:rPr lang="ru-RU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Бк/м</a:t>
            </a:r>
            <a:r>
              <a:rPr lang="ru-RU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endParaRPr lang="ru-RU" b="1" baseline="30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СКО: не более 10 %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НСП: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более 10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335067" y="4748802"/>
            <a:ext cx="231304" cy="591353"/>
          </a:xfrm>
          <a:prstGeom prst="straightConnector1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5293002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Требуется актуализация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516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740296" y="62373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СОЗДАВАЯ БЕЗОПАСНОЕ БУДУЩЕЕ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FuturaFuturis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584" y="623731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27584" y="91224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37771" y="6309320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accent1">
                    <a:lumMod val="75000"/>
                  </a:schemeClr>
                </a:solidFill>
                <a:latin typeface="FuturaFuturisLight" pitchFamily="34" charset="0"/>
              </a:rPr>
              <a:t>АО «СНИИП»</a:t>
            </a:r>
            <a:endParaRPr lang="ru-RU" sz="800" dirty="0">
              <a:solidFill>
                <a:schemeClr val="accent1">
                  <a:lumMod val="75000"/>
                </a:schemeClr>
              </a:solidFill>
              <a:latin typeface="FuturaFuturisLight" pitchFamily="34" charset="0"/>
            </a:endParaRPr>
          </a:p>
        </p:txBody>
      </p:sp>
      <p:pic>
        <p:nvPicPr>
          <p:cNvPr id="4098" name="Picture 2" descr="C:\Users\uvbueva\Desktop\логотип и брендбук\Обновленный логотип\Логотип_СНИИП_кирилическое начертание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87" y="307849"/>
            <a:ext cx="1944013" cy="447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ижний колонтитул 4"/>
          <p:cNvSpPr txBox="1">
            <a:spLocks/>
          </p:cNvSpPr>
          <p:nvPr/>
        </p:nvSpPr>
        <p:spPr>
          <a:xfrm>
            <a:off x="2771800" y="307848"/>
            <a:ext cx="6264696" cy="46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РАЗДЕЛ: «Совершенствование ВЭТ 39-1-2005»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FuturaFuturis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564904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специальных аэрозольных источников (САИ) для любых типов средств измерений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691680" y="1772816"/>
            <a:ext cx="864097" cy="720080"/>
          </a:xfrm>
          <a:prstGeom prst="straightConnector1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987824" y="3068960"/>
            <a:ext cx="648072" cy="144016"/>
          </a:xfrm>
          <a:prstGeom prst="straightConnector1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691680" y="908720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Измерение активности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напыленной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пробы на фильтр площадью от 1 до 20 см</a:t>
            </a:r>
            <a:r>
              <a:rPr lang="ru-RU" sz="240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38092285"/>
              </p:ext>
            </p:extLst>
          </p:nvPr>
        </p:nvGraphicFramePr>
        <p:xfrm>
          <a:off x="3419872" y="1628800"/>
          <a:ext cx="550810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3" name="Прямая со стрелкой 22"/>
          <p:cNvCxnSpPr/>
          <p:nvPr/>
        </p:nvCxnSpPr>
        <p:spPr>
          <a:xfrm>
            <a:off x="1547664" y="3573016"/>
            <a:ext cx="0" cy="504056"/>
          </a:xfrm>
          <a:prstGeom prst="straightConnector1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5129716"/>
              </p:ext>
            </p:extLst>
          </p:nvPr>
        </p:nvGraphicFramePr>
        <p:xfrm>
          <a:off x="129747" y="4149080"/>
          <a:ext cx="3378370" cy="17362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9185"/>
                <a:gridCol w="1689185"/>
              </a:tblGrid>
              <a:tr h="4560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фильтров,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</a:t>
                      </a:r>
                      <a:r>
                        <a:rPr lang="ru-RU" baseline="30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U(K=2), %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560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1, 4, 10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560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остальные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 до 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95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740296" y="62373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СОЗДАВАЯ БЕЗОПАСНОЕ БУДУЩЕЕ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FuturaFuturis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584" y="623731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27584" y="91224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37771" y="6309320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accent1">
                    <a:lumMod val="75000"/>
                  </a:schemeClr>
                </a:solidFill>
                <a:latin typeface="FuturaFuturisLight" pitchFamily="34" charset="0"/>
              </a:rPr>
              <a:t>АО «СНИИП»</a:t>
            </a:r>
            <a:endParaRPr lang="ru-RU" sz="800" dirty="0">
              <a:solidFill>
                <a:schemeClr val="accent1">
                  <a:lumMod val="75000"/>
                </a:schemeClr>
              </a:solidFill>
              <a:latin typeface="FuturaFuturisLight" pitchFamily="34" charset="0"/>
            </a:endParaRPr>
          </a:p>
        </p:txBody>
      </p:sp>
      <p:pic>
        <p:nvPicPr>
          <p:cNvPr id="4098" name="Picture 2" descr="C:\Users\uvbueva\Desktop\логотип и брендбук\Обновленный логотип\Логотип_СНИИП_кирилическое начертание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87" y="307849"/>
            <a:ext cx="1944013" cy="447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ижний колонтитул 4"/>
          <p:cNvSpPr txBox="1">
            <a:spLocks/>
          </p:cNvSpPr>
          <p:nvPr/>
        </p:nvSpPr>
        <p:spPr>
          <a:xfrm>
            <a:off x="2771800" y="307848"/>
            <a:ext cx="6264696" cy="46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РАЗДЕЛ: «Совершенствование ВЭТ 39-1-2005»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FuturaFuturis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1161" y="1026350"/>
            <a:ext cx="6345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стабильности работы генераторов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484784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 бета: 4,2 %</a:t>
            </a:r>
          </a:p>
          <a:p>
            <a:pPr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 альфа: </a:t>
            </a:r>
            <a:r>
              <a:rPr lang="en-US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,9 %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2132856"/>
            <a:ext cx="230425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 Снижены </a:t>
            </a:r>
            <a:r>
              <a:rPr lang="ru-RU" sz="16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значения СКО при воспроизведении ОА искусственных </a:t>
            </a:r>
            <a:r>
              <a:rPr lang="ru-RU" sz="16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аэрозолей</a:t>
            </a:r>
          </a:p>
          <a:p>
            <a:pPr>
              <a:spcAft>
                <a:spcPts val="0"/>
              </a:spcAft>
            </a:pPr>
            <a:endParaRPr lang="ru-RU" sz="16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sz="16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 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Снижены значения НСП 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при измерении объема прокачиваемого воздуха с 4 до 2 %.</a:t>
            </a:r>
          </a:p>
          <a:p>
            <a:pPr>
              <a:spcAft>
                <a:spcPts val="0"/>
              </a:spcAft>
            </a:pPr>
            <a:endParaRPr lang="ru-RU" sz="1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411760" y="1556792"/>
          <a:ext cx="626469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8673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740296" y="62373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СОЗДАВАЯ БЕЗОПАСНОЕ БУДУЩЕЕ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FuturaFuturis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584" y="623731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27584" y="91224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37771" y="6309320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accent1">
                    <a:lumMod val="75000"/>
                  </a:schemeClr>
                </a:solidFill>
                <a:latin typeface="FuturaFuturisLight" pitchFamily="34" charset="0"/>
              </a:rPr>
              <a:t>АО «СНИИП»</a:t>
            </a:r>
            <a:endParaRPr lang="ru-RU" sz="800" dirty="0">
              <a:solidFill>
                <a:schemeClr val="accent1">
                  <a:lumMod val="75000"/>
                </a:schemeClr>
              </a:solidFill>
              <a:latin typeface="FuturaFuturisLight" pitchFamily="34" charset="0"/>
            </a:endParaRPr>
          </a:p>
        </p:txBody>
      </p:sp>
      <p:pic>
        <p:nvPicPr>
          <p:cNvPr id="4098" name="Picture 2" descr="C:\Users\uvbueva\Desktop\логотип и брендбук\Обновленный логотип\Логотип_СНИИП_кирилическое начертание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87" y="307849"/>
            <a:ext cx="1944013" cy="447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ижний колонтитул 4"/>
          <p:cNvSpPr txBox="1">
            <a:spLocks/>
          </p:cNvSpPr>
          <p:nvPr/>
        </p:nvSpPr>
        <p:spPr>
          <a:xfrm>
            <a:off x="2771800" y="307848"/>
            <a:ext cx="6264696" cy="46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РАЗДЕЛ: «Совершенствование ВЭТ 39-1-2005»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FuturaFuturis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268760"/>
            <a:ext cx="85689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Получена возможность измерять активность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напыленных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фильтры площадью от 1 до 20 см</a:t>
            </a:r>
            <a:r>
              <a:rPr lang="ru-RU" sz="240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Снижена неопределенность при измерении активности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напыленных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фильтров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Повышена стабильность работы генераторов в верхнем диапазоне ОА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Оценены М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ВЭТ 39-1-2005 после совершенствования:</a:t>
            </a:r>
          </a:p>
          <a:p>
            <a:pPr algn="just">
              <a:spcAft>
                <a:spcPts val="0"/>
              </a:spcAft>
            </a:pP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3124" y="955610"/>
            <a:ext cx="705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Результаты совершенствования ВЭТ 39-1-2005: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FuturaFuturis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67544" y="4365104"/>
          <a:ext cx="8424936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1457"/>
                <a:gridCol w="2211031"/>
                <a:gridCol w="2001437"/>
                <a:gridCol w="20310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МХ: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СКО, %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НСП, %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U(K=2)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После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8726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0296" y="6237312"/>
            <a:ext cx="2895600" cy="365125"/>
          </a:xfrm>
        </p:spPr>
        <p:txBody>
          <a:bodyPr/>
          <a:lstStyle/>
          <a:p>
            <a:pPr algn="l"/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СОЗДАВАЯ БЕЗОПАСНОЕ БУДУЩЕЕ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FuturaFuturis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27584" y="623731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27584" y="91224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37771" y="6309320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accent1">
                    <a:lumMod val="75000"/>
                  </a:schemeClr>
                </a:solidFill>
                <a:latin typeface="FuturaFuturisLight" pitchFamily="34" charset="0"/>
              </a:rPr>
              <a:t>АО «СНИИП»</a:t>
            </a:r>
            <a:endParaRPr lang="ru-RU" sz="800" dirty="0">
              <a:solidFill>
                <a:schemeClr val="accent1">
                  <a:lumMod val="75000"/>
                </a:schemeClr>
              </a:solidFill>
              <a:latin typeface="FuturaFuturisLight" pitchFamily="34" charset="0"/>
            </a:endParaRPr>
          </a:p>
        </p:txBody>
      </p:sp>
      <p:pic>
        <p:nvPicPr>
          <p:cNvPr id="2050" name="Picture 2" descr="C:\Users\uvbueva\Desktop\логотип и брендбук\Обновленный логотип\Логотип_СНИИП_кирилическое начертание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0019"/>
            <a:ext cx="1944216" cy="447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ижний колонтитул 4"/>
          <p:cNvSpPr txBox="1">
            <a:spLocks/>
          </p:cNvSpPr>
          <p:nvPr/>
        </p:nvSpPr>
        <p:spPr>
          <a:xfrm>
            <a:off x="2771800" y="324699"/>
            <a:ext cx="6264696" cy="46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РАЗДЕЛ: «Создание нового эталона ОА инертных газов»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FuturaFuturis" pitchFamily="34" charset="0"/>
            </a:endParaRPr>
          </a:p>
        </p:txBody>
      </p:sp>
      <p:pic>
        <p:nvPicPr>
          <p:cNvPr id="1026" name="Рисунок 2" descr="K:\ГАЗ-2\схемы, фоточки, чертежи\Вкуснота\БДГБ-50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69" b="4088"/>
          <a:stretch>
            <a:fillRect/>
          </a:stretch>
        </p:blipFill>
        <p:spPr bwMode="auto">
          <a:xfrm>
            <a:off x="5220072" y="4163004"/>
            <a:ext cx="3430065" cy="198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445" y="1772816"/>
            <a:ext cx="2526877" cy="3356992"/>
          </a:xfrm>
          <a:prstGeom prst="rect">
            <a:avLst/>
          </a:prstGeom>
        </p:spPr>
      </p:pic>
      <p:pic>
        <p:nvPicPr>
          <p:cNvPr id="1027" name="Рисунок 1" descr="image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41" y="3570411"/>
            <a:ext cx="1292873" cy="257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 flipH="1">
            <a:off x="2080686" y="4163004"/>
            <a:ext cx="1267178" cy="476970"/>
          </a:xfrm>
          <a:prstGeom prst="straightConnector1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004048" y="4509120"/>
            <a:ext cx="1372051" cy="321918"/>
          </a:xfrm>
          <a:prstGeom prst="straightConnector1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041487" y="1110753"/>
            <a:ext cx="4867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Устройство детектирования УДГБ-46Р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83434" y="5726934"/>
            <a:ext cx="152656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БДГБ-50Р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77499" y="5749123"/>
            <a:ext cx="17376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БДГБ-51Р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12160" y="1916832"/>
            <a:ext cx="288333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Диапазон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воспроизводимой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1,0∙10</a:t>
            </a:r>
            <a:r>
              <a:rPr lang="ru-RU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1,0∙10</a:t>
            </a:r>
            <a:r>
              <a:rPr lang="ru-RU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Бк/м</a:t>
            </a:r>
            <a:r>
              <a:rPr lang="ru-RU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baseline="30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3395" y="1999029"/>
            <a:ext cx="294820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Диапазон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воспроизводимой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5,0∙10</a:t>
            </a:r>
            <a:r>
              <a:rPr lang="ru-RU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1,0∙10</a:t>
            </a:r>
            <a:r>
              <a:rPr lang="ru-RU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Бк/м</a:t>
            </a:r>
            <a:r>
              <a:rPr lang="ru-RU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baseline="30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76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84784"/>
            <a:ext cx="3680460" cy="3417570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0296" y="6237312"/>
            <a:ext cx="2895600" cy="365125"/>
          </a:xfrm>
        </p:spPr>
        <p:txBody>
          <a:bodyPr/>
          <a:lstStyle/>
          <a:p>
            <a:pPr algn="l"/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СОЗДАВАЯ БЕЗОПАСНОЕ БУДУЩЕЕ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FuturaFuturis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27584" y="623731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27584" y="91224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37771" y="6309320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accent1">
                    <a:lumMod val="75000"/>
                  </a:schemeClr>
                </a:solidFill>
                <a:latin typeface="FuturaFuturisLight" pitchFamily="34" charset="0"/>
              </a:rPr>
              <a:t>АО «СНИИП»</a:t>
            </a:r>
            <a:endParaRPr lang="ru-RU" sz="800" dirty="0">
              <a:solidFill>
                <a:schemeClr val="accent1">
                  <a:lumMod val="75000"/>
                </a:schemeClr>
              </a:solidFill>
              <a:latin typeface="FuturaFuturisLight" pitchFamily="34" charset="0"/>
            </a:endParaRPr>
          </a:p>
        </p:txBody>
      </p:sp>
      <p:pic>
        <p:nvPicPr>
          <p:cNvPr id="2050" name="Picture 2" descr="C:\Users\uvbueva\Desktop\логотип и брендбук\Обновленный логотип\Логотип_СНИИП_кирилическое начертание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0019"/>
            <a:ext cx="1944216" cy="447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ижний колонтитул 4"/>
          <p:cNvSpPr txBox="1">
            <a:spLocks/>
          </p:cNvSpPr>
          <p:nvPr/>
        </p:nvSpPr>
        <p:spPr>
          <a:xfrm>
            <a:off x="2771800" y="324699"/>
            <a:ext cx="6264696" cy="46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РАЗДЕЛ: «Создание нового эталона ОА инертных газов»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FuturaFuturis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52736"/>
            <a:ext cx="4849929" cy="36326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4067944" y="1412776"/>
            <a:ext cx="1152128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СТЕНД</a:t>
            </a: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ИРГ-01Р</a:t>
            </a:r>
          </a:p>
          <a:p>
            <a:pPr algn="ctr">
              <a:spcAft>
                <a:spcPts val="0"/>
              </a:spcAft>
            </a:pP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4941168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5,0∙10</a:t>
            </a:r>
            <a:r>
              <a:rPr lang="ru-RU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1,0∙10</a:t>
            </a:r>
            <a:r>
              <a:rPr lang="ru-RU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Бк/м</a:t>
            </a:r>
            <a:r>
              <a:rPr lang="ru-RU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endParaRPr lang="ru-RU" b="1" baseline="30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1052736"/>
            <a:ext cx="2842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1,0∙10</a:t>
            </a:r>
            <a:r>
              <a:rPr lang="ru-RU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1,0∙10</a:t>
            </a:r>
            <a:r>
              <a:rPr lang="ru-RU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Бк/м</a:t>
            </a:r>
            <a:r>
              <a:rPr lang="ru-RU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3347864" y="4653136"/>
          <a:ext cx="5472608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>
            <a:off x="2051720" y="3212976"/>
            <a:ext cx="1656184" cy="136815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3491880" y="2564904"/>
            <a:ext cx="936104" cy="36004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5652120" y="4869160"/>
            <a:ext cx="1152128" cy="792088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4355976" y="4869160"/>
            <a:ext cx="1224136" cy="792088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024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0296" y="6237312"/>
            <a:ext cx="2895600" cy="365125"/>
          </a:xfrm>
        </p:spPr>
        <p:txBody>
          <a:bodyPr/>
          <a:lstStyle/>
          <a:p>
            <a:pPr algn="l"/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СОЗДАВАЯ БЕЗОПАСНОЕ БУДУЩЕЕ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FuturaFuturis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27584" y="623731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27584" y="91224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37771" y="6309320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accent1">
                    <a:lumMod val="75000"/>
                  </a:schemeClr>
                </a:solidFill>
                <a:latin typeface="FuturaFuturisLight" pitchFamily="34" charset="0"/>
              </a:rPr>
              <a:t>АО «СНИИП»</a:t>
            </a:r>
            <a:endParaRPr lang="ru-RU" sz="800" dirty="0">
              <a:solidFill>
                <a:schemeClr val="accent1">
                  <a:lumMod val="75000"/>
                </a:schemeClr>
              </a:solidFill>
              <a:latin typeface="FuturaFuturisLight" pitchFamily="34" charset="0"/>
            </a:endParaRPr>
          </a:p>
        </p:txBody>
      </p:sp>
      <p:pic>
        <p:nvPicPr>
          <p:cNvPr id="2050" name="Picture 2" descr="C:\Users\uvbueva\Desktop\логотип и брендбук\Обновленный логотип\Логотип_СНИИП_кирилическое начертание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0019"/>
            <a:ext cx="1944216" cy="447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23528" y="1484784"/>
            <a:ext cx="8820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2019 году в АО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«СНИИП»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 и введен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эксплуатацию новый эталон ОА ИРГ в составе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Устройство детектирования УДГБ-46Р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Стенд определения метрологических характеристик проточных блоков детектирования ИРГ-01Р.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Новый эталон позволяет автоматизировать процессы метрологических испытаний (поверки, калибровки) средств измерений ОА ИРГ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Нижний колонтитул 4"/>
          <p:cNvSpPr txBox="1">
            <a:spLocks/>
          </p:cNvSpPr>
          <p:nvPr/>
        </p:nvSpPr>
        <p:spPr>
          <a:xfrm>
            <a:off x="2771800" y="324699"/>
            <a:ext cx="6264696" cy="46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РАЗДЕЛ: «Создание нового эталона ОА инертных газов»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FuturaFuturi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3124" y="955610"/>
            <a:ext cx="5564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Результаты создания нового эталона: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FuturaFuturi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98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B3C71C1D58544A8EAFCD209AEE8CEE" ma:contentTypeVersion="0" ma:contentTypeDescription="Создание документа." ma:contentTypeScope="" ma:versionID="9d66495d67593312f6436318a7e4260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A6DC11-991E-4061-8EDC-C644159969D7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B103299-FC05-4127-8A3B-A327027C64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47A35B-7DB4-46B3-B79B-349C028D08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2467</TotalTime>
  <Words>542</Words>
  <Application>Microsoft Office PowerPoint</Application>
  <PresentationFormat>Экран (4:3)</PresentationFormat>
  <Paragraphs>123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Митричев</dc:creator>
  <cp:lastModifiedBy>Настя и Петя</cp:lastModifiedBy>
  <cp:revision>133</cp:revision>
  <dcterms:created xsi:type="dcterms:W3CDTF">2016-12-28T08:05:19Z</dcterms:created>
  <dcterms:modified xsi:type="dcterms:W3CDTF">2019-10-21T15:35:25Z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0x0101008AB3C71C1D58544A8EAFCD209AEE8CEE</vt:lpwstr>
  </property>
</Properties>
</file>